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12192000" cy="6858000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690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732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094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266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0967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53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6129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572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621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490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82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E00B5-4299-4275-B9C4-5B025999EDFF}" type="datetimeFigureOut">
              <a:rPr lang="bg-BG" smtClean="0"/>
              <a:t>9.7.2016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6562-D012-4FF8-B588-6F4C3E04C83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6779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052;&#1077;&#1090;&#1086;&#1076;&#1086;&#1083;&#1086;&#1075;&#1080;&#1103;%20&#1087;&#1088;&#1080;%20&#1088;&#1072;&#1079;&#1088;&#1072;&#1073;&#1086;&#1090;&#1082;&#1072;&#1090;&#1072;%20&#1085;&#1072;%20&#1089;&#1086;&#1092;&#1090;&#1091;&#1077;&#1088;%20&#1093;-&#1082;&#1072;%20&#1073;&#1075;.pdf" TargetMode="External"/><Relationship Id="rId13" Type="http://schemas.openxmlformats.org/officeDocument/2006/relationships/hyperlink" Target="http://fa.tu-sofia.bg/" TargetMode="External"/><Relationship Id="rId3" Type="http://schemas.openxmlformats.org/officeDocument/2006/relationships/hyperlink" Target="&#1054;&#1087;&#1077;&#1088;&#1072;&#1094;&#1080;&#1086;&#1085;&#1085;&#1080;%20&#1089;&#1080;&#1089;&#1090;&#1077;&#1084;&#1080;%20&#1079;&#1072;%20&#1088;&#1072;&#1073;&#1086;&#1090;&#1072;%20&#1074;%20&#1088;&#1077;&#1072;&#1083;&#1085;&#1086;%20&#1074;&#1088;&#1077;&#1084;&#1077;%20&#1093;-&#1082;&#1072;%20&#1073;&#1075;.pdf" TargetMode="External"/><Relationship Id="rId7" Type="http://schemas.openxmlformats.org/officeDocument/2006/relationships/hyperlink" Target="&#1050;&#1086;&#1085;&#1090;&#1088;&#1086;&#1083;,%20&#1074;&#1077;&#1088;&#1080;&#1092;&#1080;&#1082;&#1072;&#1094;&#1080;&#1103;&#1080;%20&#1074;&#1072;&#1083;&#1080;&#1076;&#1072;&#1094;&#1080;&#1103;%20&#1085;&#1072;%20&#1089;&#1086;&#1092;&#1090;&#1091;&#1077;&#1088;&#1085;&#1080;%20&#1087;&#1088;&#1086;&#1076;&#1091;&#1082;&#1090;&#1080;%20&#1093;-&#1082;&#1072;%20&#1073;&#1075;.pdf" TargetMode="External"/><Relationship Id="rId12" Type="http://schemas.openxmlformats.org/officeDocument/2006/relationships/image" Target="../media/image3.gif"/><Relationship Id="rId2" Type="http://schemas.openxmlformats.org/officeDocument/2006/relationships/image" Target="../media/image1.jpg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55;&#1088;&#1086;&#1077;&#1082;&#1090;&#1080;&#1088;&#1072;&#1085;&#1077;%20&#1080;%20&#1088;&#1077;&#1072;&#1083;&#1080;&#1079;&#1072;&#1094;&#1080;&#1103;%20&#1085;&#1072;%20&#1074;&#1075;&#1088;&#1072;&#1076;&#1077;&#1085;&#1080;%20&#1089;&#1080;&#1090;&#1077;&#1084;&#1080;%20&#1079;&#1072;%20&#1091;&#1087;&#1088;&#1072;&#1074;&#1083;&#1077;&#1085;&#1080;&#1077;%20&#1093;-&#1082;&#1072;%20&#1073;&#1075;.pdf" TargetMode="External"/><Relationship Id="rId11" Type="http://schemas.microsoft.com/office/2007/relationships/hdphoto" Target="../media/hdphoto1.wdp"/><Relationship Id="rId5" Type="http://schemas.openxmlformats.org/officeDocument/2006/relationships/hyperlink" Target="&#1054;&#1073;&#1084;&#1077;&#1085;%20&#1085;&#1072;%20&#1076;&#1072;&#1085;&#1085;&#1080;%20&#1074;&#1098;&#1074;%20&#1074;&#1075;&#1088;&#1072;&#1076;&#1077;&#1085;&#1080;&#1090;&#1077;%20&#1089;&#1080;&#1089;&#1090;&#1077;&#1084;&#1080;%20&#1093;-&#1082;&#1072;%20&#1073;&#1075;.pdf" TargetMode="External"/><Relationship Id="rId15" Type="http://schemas.openxmlformats.org/officeDocument/2006/relationships/hyperlink" Target="http://tu-sofia.bg/" TargetMode="External"/><Relationship Id="rId10" Type="http://schemas.openxmlformats.org/officeDocument/2006/relationships/image" Target="../media/image2.png"/><Relationship Id="rId4" Type="http://schemas.openxmlformats.org/officeDocument/2006/relationships/hyperlink" Target="&#1044;&#1080;&#1072;&#1075;&#1085;&#1086;&#1089;&#1090;&#1080;&#1082;&#1072;%20&#1080;%20&#1091;&#1087;&#1088;&#1072;&#1074;&#1083;&#1077;&#1085;&#1080;&#1077;%20&#1087;&#1088;&#1080;%20&#1085;&#1077;&#1080;&#1079;&#1087;&#1088;&#1072;&#1074;&#1085;&#1086;&#1089;&#1090;&#1080;%20&#1093;-&#1082;&#1072;%20&#1073;&#1075;.pdf" TargetMode="External"/><Relationship Id="rId9" Type="http://schemas.openxmlformats.org/officeDocument/2006/relationships/hyperlink" Target="&#1057;&#1086;&#1092;&#1090;&#1091;&#1077;&#1088;&#1085;&#1080;%20&#1072;&#1088;&#1093;&#1080;&#1090;&#1077;&#1082;&#1090;&#1091;&#1088;&#1080;%20&#1093;-&#1082;&#1072;%20&#1073;&#1075;.pdf" TargetMode="External"/><Relationship Id="rId1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6981" y="340528"/>
            <a:ext cx="3011896" cy="522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bg-BG" sz="11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899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899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Разбира се. Няма съмнение. </a:t>
            </a: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899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Вградените системи за управление </a:t>
            </a:r>
            <a:r>
              <a:rPr lang="bg-BG" sz="14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присъстват навсякъде в съвременния свят – във всеки мобилен телефон, в потребителската електроника, в автомо</a:t>
            </a:r>
            <a:r>
              <a:rPr lang="en-US" sz="14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-</a:t>
            </a:r>
            <a:r>
              <a:rPr lang="bg-BG" sz="14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билите, самолетите, във всички модерни транспортни средства и в индустриалната среда.</a:t>
            </a:r>
            <a:endParaRPr lang="bg-BG" sz="1400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899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Факултет Автоматика поддържа и </a:t>
            </a:r>
            <a:r>
              <a:rPr lang="bg-BG" altLang="bg-BG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е в</a:t>
            </a:r>
            <a:r>
              <a:rPr lang="bg-BG" altLang="bg-BG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bg-BG" altLang="bg-BG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постоянна връзка с партньори от различни фирми.</a:t>
            </a:r>
            <a:r>
              <a:rPr lang="bg-BG" altLang="bg-BG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Те гостуват и изнасят лекции пред студенти за съвременни решения и актуални проблеми, отправят предизвикателства </a:t>
            </a:r>
            <a:r>
              <a:rPr lang="bg-BG" altLang="bg-BG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към</a:t>
            </a:r>
            <a:r>
              <a:rPr lang="en-US" altLang="bg-BG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bg-BG" altLang="bg-BG" sz="1400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преподаватели</a:t>
            </a: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студенти и докторанти за създаване на нови устройства, модели, алгоритми и т.н. </a:t>
            </a: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en-US" altLang="bg-BG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своя страни ние отговаряме на нуждите на бизнеса и индустрията чрез </a:t>
            </a:r>
            <a:r>
              <a:rPr lang="bg-BG" altLang="bg-BG" sz="14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нова</a:t>
            </a: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магистърска програма </a:t>
            </a:r>
            <a:r>
              <a:rPr lang="bg-BG" altLang="bg-BG" sz="1400" b="1" dirty="0">
                <a:solidFill>
                  <a:srgbClr val="C00000"/>
                </a:solidFill>
                <a:latin typeface="Arial Narrow" panose="020B0606020202030204" pitchFamily="34" charset="0"/>
              </a:rPr>
              <a:t>„Вградени системи за управление“.</a:t>
            </a:r>
            <a:endParaRPr lang="bg-BG" altLang="bg-BG" sz="2401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44957" y="124491"/>
            <a:ext cx="3455988" cy="635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899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14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1200" b="1" dirty="0">
              <a:solidFill>
                <a:schemeClr val="accent2"/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6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Защото бизнесът и индустрията </a:t>
            </a: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sz="1400" b="1" dirty="0">
                <a:solidFill>
                  <a:srgbClr val="002060"/>
                </a:solidFill>
                <a:latin typeface="Arial Narrow" panose="020B0606020202030204" pitchFamily="34" charset="0"/>
              </a:rPr>
              <a:t>имат нужда от теб. </a:t>
            </a:r>
            <a:endParaRPr lang="en-US" altLang="bg-BG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Ще получиш високо качество на обучение и добра реализация след това. </a:t>
            </a:r>
            <a:endParaRPr lang="en-US" alt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6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alt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Ще получиш знания за компютърната техника и програмирането, ще се научиш да анализираш и проектираш вградени системи за управление на различни процеси, както в индустрията, така и в други сфери – финансова, хуманитарна.</a:t>
            </a:r>
            <a:endParaRPr lang="en-US" alt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899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1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1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1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sz="701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Пазарът за вградени системи за управление е огромен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търсенето на индустрията за експерти в тази област непрекъснато се увеличава. Завършилите специалността „ВСУ” ще придобият конкурентни умения, които ще могат да се реализират, както в България така и в чужбина.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99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 имаш отлична основа за изграждането на професионална кариера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като инженер, ръководител на проект, програмист или изследовател в автомобилната индустрия, в областта на роботиката, телекомуникациите, управлението на индустриални процеси, потребителската електроника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640974" y="20099"/>
            <a:ext cx="4254500" cy="645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</a:bodyPr>
          <a:lstStyle/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6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bg-BG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just"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bg-BG" altLang="bg-BG" sz="14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Магистрите по ВСУ </a:t>
            </a:r>
            <a:r>
              <a:rPr lang="bg-BG" sz="14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 усвоят </a:t>
            </a: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специализиращи знания </a:t>
            </a:r>
            <a:r>
              <a:rPr lang="bg-BG" sz="1400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областта на: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sz="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3" action="ppaction://hlinkfile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Операционни системи за работа в реално време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/>
              </a:rPr>
              <a:t>Диагностика и управление при неизправности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action="ppaction://hlinkfile"/>
              </a:rPr>
              <a:t>Обмен на данни във вградените системи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action="ppaction://hlinkfile"/>
              </a:rPr>
              <a:t>Проектиране и реализация на вградени системи за управление 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file"/>
              </a:rPr>
              <a:t>Контрол, верификация и валидация  на софтуерни продукти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action="ppaction://hlinkfile"/>
              </a:rPr>
              <a:t>Методология при разработката на софтуер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44" indent="-285744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70000"/>
              <a:buFont typeface="Arial Narrow" panose="020B0606020202030204" pitchFamily="34" charset="0"/>
              <a:buChar char="♦"/>
            </a:pP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 action="ppaction://hlinkfile"/>
              </a:rPr>
              <a:t>Софтуерни архитектури</a:t>
            </a:r>
            <a:endParaRPr lang="bg-BG" sz="14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sz="801" b="1" dirty="0">
              <a:solidFill>
                <a:srgbClr val="0070C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Магистрите по ВСУ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 усвоят </a:t>
            </a: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базови знания </a:t>
            </a:r>
            <a:r>
              <a:rPr lang="bg-BG" sz="1400" b="1" dirty="0">
                <a:solidFill>
                  <a:srgbClr val="C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принципите и методите на автоматизирано управление</a:t>
            </a:r>
            <a:r>
              <a:rPr lang="bg-BG" sz="1400" dirty="0">
                <a:solidFill>
                  <a:schemeClr val="accent2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 да бъдат имплементирани във вградените системи за управление.</a:t>
            </a:r>
            <a:endParaRPr lang="bg-BG" sz="1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sz="164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Магистрите по ВСУ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ще имат възможност за </a:t>
            </a:r>
            <a:r>
              <a:rPr lang="bg-BG" sz="1400" b="1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преддипломна практика и </a:t>
            </a:r>
            <a:r>
              <a:rPr lang="bg-BG" sz="1400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специализация в областта на вградените системи в реална индустриална среда.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sz="11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altLang="bg-BG" sz="11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bg-BG" altLang="bg-BG" sz="1100" b="1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SzPts val="800"/>
            </a:pPr>
            <a:endParaRPr lang="en-US" altLang="bg-BG" sz="1100" b="1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196" y="4767615"/>
            <a:ext cx="4918879" cy="1645921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0000" endPos="30000" dist="5000" dir="5400000" sy="-100000" algn="bl" rotWithShape="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683629" y="176735"/>
            <a:ext cx="3517309" cy="369332"/>
          </a:xfrm>
          <a:prstGeom prst="rect">
            <a:avLst/>
          </a:prstGeom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b="1" dirty="0">
                <a:solidFill>
                  <a:srgbClr val="C00000"/>
                </a:solidFill>
                <a:latin typeface="Arial Narrow" panose="020B0606020202030204" pitchFamily="34" charset="0"/>
              </a:rPr>
              <a:t>Защо да избера тази специалност?</a:t>
            </a:r>
          </a:p>
        </p:txBody>
      </p:sp>
      <p:sp>
        <p:nvSpPr>
          <p:cNvPr id="8" name="Rectangle 7"/>
          <p:cNvSpPr/>
          <p:nvPr/>
        </p:nvSpPr>
        <p:spPr>
          <a:xfrm>
            <a:off x="8970578" y="124483"/>
            <a:ext cx="1595309" cy="369332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b="1" dirty="0">
                <a:solidFill>
                  <a:srgbClr val="C00000"/>
                </a:solidFill>
                <a:latin typeface="Arial Narrow" panose="020B0606020202030204" pitchFamily="34" charset="0"/>
              </a:rPr>
              <a:t>Какво ще уча?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2714" y="249080"/>
            <a:ext cx="3142206" cy="369332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b="1" dirty="0">
                <a:solidFill>
                  <a:srgbClr val="C00000"/>
                </a:solidFill>
                <a:latin typeface="Arial Narrow" panose="020B0606020202030204" pitchFamily="34" charset="0"/>
              </a:rPr>
              <a:t>Актуална ли е специалността?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10995" y="2999484"/>
            <a:ext cx="2605200" cy="369332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bg-BG" altLang="bg-BG" b="1" dirty="0">
                <a:solidFill>
                  <a:srgbClr val="C00000"/>
                </a:solidFill>
                <a:latin typeface="Arial Narrow" panose="020B0606020202030204" pitchFamily="34" charset="0"/>
              </a:rPr>
              <a:t>Къде ще се реализирам?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67" y="6046402"/>
            <a:ext cx="1447800" cy="466725"/>
          </a:xfrm>
          <a:prstGeom prst="rect">
            <a:avLst/>
          </a:prstGeom>
        </p:spPr>
      </p:pic>
      <p:pic>
        <p:nvPicPr>
          <p:cNvPr id="12" name="Picture 11">
            <a:hlinkClick r:id="rId13"/>
          </p:cNvPr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03" y="5849611"/>
            <a:ext cx="804103" cy="799055"/>
          </a:xfrm>
          <a:prstGeom prst="rect">
            <a:avLst/>
          </a:prstGeom>
        </p:spPr>
      </p:pic>
      <p:pic>
        <p:nvPicPr>
          <p:cNvPr id="13" name="Picture 12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14" y="5771861"/>
            <a:ext cx="989220" cy="99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533" y="2271034"/>
            <a:ext cx="2272665" cy="227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</TotalTime>
  <Words>372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Весела</dc:creator>
  <cp:lastModifiedBy>Весела</cp:lastModifiedBy>
  <cp:revision>47</cp:revision>
  <cp:lastPrinted>2016-07-06T09:00:36Z</cp:lastPrinted>
  <dcterms:created xsi:type="dcterms:W3CDTF">2016-06-25T17:53:10Z</dcterms:created>
  <dcterms:modified xsi:type="dcterms:W3CDTF">2016-07-09T18:14:16Z</dcterms:modified>
</cp:coreProperties>
</file>